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7" r:id="rId10"/>
    <p:sldId id="278" r:id="rId11"/>
    <p:sldId id="263" r:id="rId12"/>
    <p:sldId id="279" r:id="rId13"/>
    <p:sldId id="280" r:id="rId14"/>
    <p:sldId id="281" r:id="rId15"/>
    <p:sldId id="284" r:id="rId16"/>
    <p:sldId id="282" r:id="rId17"/>
    <p:sldId id="283" r:id="rId18"/>
    <p:sldId id="270" r:id="rId19"/>
    <p:sldId id="271" r:id="rId20"/>
    <p:sldId id="296" r:id="rId21"/>
    <p:sldId id="293" r:id="rId22"/>
    <p:sldId id="272" r:id="rId23"/>
    <p:sldId id="273" r:id="rId24"/>
    <p:sldId id="295" r:id="rId25"/>
    <p:sldId id="274" r:id="rId26"/>
    <p:sldId id="275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1510AD-9927-421F-8E74-302DDD0E2BC9}">
  <a:tblStyle styleId="{011510AD-9927-421F-8E74-302DDD0E2BC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4"/>
  </p:normalViewPr>
  <p:slideViewPr>
    <p:cSldViewPr snapToGrid="0">
      <p:cViewPr varScale="1">
        <p:scale>
          <a:sx n="90" d="100"/>
          <a:sy n="90" d="100"/>
        </p:scale>
        <p:origin x="1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370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987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8079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746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447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49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792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7328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7779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5082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140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175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9570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682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66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381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0223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546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58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5722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774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9906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Scramble for Africa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DBQ Writing Workshop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Sourcing the Documents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0087"/>
            <a:ext cx="8229600" cy="4525963"/>
          </a:xfrm>
        </p:spPr>
        <p:txBody>
          <a:bodyPr/>
          <a:lstStyle/>
          <a:p>
            <a:r>
              <a:rPr lang="en-US" b="1" dirty="0"/>
              <a:t>Point of View (POV):</a:t>
            </a:r>
            <a:r>
              <a:rPr lang="en-US" dirty="0"/>
              <a:t> Where is the author coming from? What is his/her background? AND WHY DOES HIS/HER BACKGROUND MATTER IN TERMS OF THE CREATION OF THE DOCUMENT?</a:t>
            </a:r>
            <a:endParaRPr lang="en-US" sz="4000" dirty="0"/>
          </a:p>
          <a:p>
            <a:r>
              <a:rPr lang="en-US" b="1" dirty="0"/>
              <a:t>Why</a:t>
            </a:r>
            <a:r>
              <a:rPr lang="en-US" dirty="0"/>
              <a:t>: Why is this document significant? How does it relate to the prompt/discussion/time period?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93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 1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46" y="900015"/>
            <a:ext cx="6811107" cy="557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 2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2" y="1447801"/>
            <a:ext cx="7690338" cy="4132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30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 3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47446"/>
            <a:ext cx="8405447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690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 4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9" y="1066801"/>
            <a:ext cx="7854462" cy="5791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814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 5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2262"/>
            <a:ext cx="8229600" cy="3335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185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 6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9878"/>
            <a:ext cx="8229600" cy="264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513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 7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2245"/>
            <a:ext cx="9143999" cy="3821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792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3) Share-Out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609600" y="914400"/>
            <a:ext cx="7848599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Organize your documents onto the T-chart – class needs to synthesize the causes and responses to a reasonable number (at least 2- 3).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we have the documents “grouped” each group should explain their document’s sourcing.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613286"/>
              </p:ext>
            </p:extLst>
          </p:nvPr>
        </p:nvGraphicFramePr>
        <p:xfrm>
          <a:off x="304799" y="2546927"/>
          <a:ext cx="8382000" cy="1511875"/>
        </p:xfrm>
        <a:graphic>
          <a:graphicData uri="http://schemas.openxmlformats.org/drawingml/2006/table">
            <a:tbl>
              <a:tblPr firstRow="1" bandRow="1">
                <a:tableStyleId>{011510AD-9927-421F-8E74-302DDD0E2BC9}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14384568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88887494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66565224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04316147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081027011"/>
                    </a:ext>
                  </a:extLst>
                </a:gridCol>
              </a:tblGrid>
              <a:tr h="8612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Violent Resistance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Nonviolent/Call</a:t>
                      </a:r>
                      <a:r>
                        <a:rPr lang="en-US" sz="1600" baseline="0" dirty="0"/>
                        <a:t> for resistance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Resort to tradition or past ways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Diplomacy</a:t>
                      </a:r>
                      <a:r>
                        <a:rPr lang="en-US" sz="1600" baseline="0" dirty="0"/>
                        <a:t>/Work with Europeans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Accommodation to European demands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823244"/>
                  </a:ext>
                </a:extLst>
              </a:tr>
              <a:tr h="6505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3, 4, 6, 7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5, 6,</a:t>
                      </a:r>
                      <a:r>
                        <a:rPr lang="en-US" sz="2800" baseline="0" dirty="0"/>
                        <a:t> 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2, 4, 5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1, 2, 3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1, 3, 5, 6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114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4) Write the Thesis/Introduction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 for first sentence? (Broad context/time period)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 for second sentence? (explain the immediate backdrop for your essay)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Thesis: put the groups together to make an argument that ANSWERS THE QUESTION.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DBQ Essay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594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part of the second session of the testing period.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total, the second session will be 100 minutes, but you should allocate only 60 minutes (including reading period) for the writing of the DBQ.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DBQ is 25% of the total AP Test grade.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DBQ is scored out of 7 total possible points.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will always be 7 documents, at least one of which will be a visual.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are required to bring in additional evidence from outside of the documents.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Nothing can get you multiple points! No double dipping! No double jeopardy!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Motives of European imperialism</a:t>
            </a:r>
          </a:p>
          <a:p>
            <a:r>
              <a:rPr lang="en-US" dirty="0"/>
              <a:t>Industrial Revolution</a:t>
            </a:r>
          </a:p>
          <a:p>
            <a:r>
              <a:rPr lang="en-US" dirty="0"/>
              <a:t>Berlin conference</a:t>
            </a:r>
          </a:p>
        </p:txBody>
      </p:sp>
    </p:spTree>
    <p:extLst>
      <p:ext uri="{BB962C8B-B14F-4D97-AF65-F5344CB8AC3E}">
        <p14:creationId xmlns:p14="http://schemas.microsoft.com/office/powerpoint/2010/main" val="3653070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Thesis and Argument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2400" b="1" dirty="0"/>
              <a:t>Examples of acceptable theses: </a:t>
            </a:r>
            <a:endParaRPr lang="en-US" sz="2400" dirty="0"/>
          </a:p>
          <a:p>
            <a:r>
              <a:rPr lang="en-US" sz="2000" b="1" dirty="0"/>
              <a:t>A basic thesis</a:t>
            </a:r>
            <a:r>
              <a:rPr lang="en-US" sz="2000" dirty="0"/>
              <a:t>:</a:t>
            </a:r>
          </a:p>
          <a:p>
            <a:pPr lvl="1"/>
            <a:r>
              <a:rPr lang="en-US" sz="1600" dirty="0"/>
              <a:t>There was a wide range of actions and reactions to the Scramble for Africa from the Africans themselves, from giving in peacefully to fighting back with all of their might.</a:t>
            </a:r>
          </a:p>
          <a:p>
            <a:pPr lvl="1"/>
            <a:endParaRPr lang="en-US" sz="1600" dirty="0"/>
          </a:p>
          <a:p>
            <a:r>
              <a:rPr lang="en-US" sz="2000" b="1" dirty="0"/>
              <a:t>Advanced thesis: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4810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5) Write the Body Paragraphs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1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step has four parts: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Topic Sentence which links the “group” to the thesis and explains the cause or response.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documents </a:t>
            </a:r>
            <a:r>
              <a:rPr lang="en-US" dirty="0"/>
              <a:t>to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support/prove the contributing factors of the global silver trade and its relation to the argument.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Sourcing of at least 3 of the documents.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of outside information/evidence that helps support/prove the thesis/argument.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5) Write the Body Paragraphs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56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Sentence 1:</a:t>
            </a: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Sentence 2:</a:t>
            </a: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Sentence 3:</a:t>
            </a: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not divide back into our groups to work on the originally assigned document. Each group should writ a couple of sentences utilizing the document as evidence and sourcing the document. Each group should also write one sentence that introduces one piece of outside evidence.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Beyond the Documents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2000" b="1" dirty="0"/>
              <a:t>Example of providing an example or additional piece of specific evidence beyond those found in the documents to support or qualify the argument: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0331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6) Share-Out: Let’s put them together!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5858" y="1066800"/>
            <a:ext cx="4114800" cy="2819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[put in 1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TS]</a:t>
            </a: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[groups put in sentences they wrote that go with this group]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4495800" y="1066800"/>
            <a:ext cx="4114800" cy="2819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[put in 2</a:t>
            </a:r>
            <a:r>
              <a:rPr lang="en-US" sz="32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TS]</a:t>
            </a: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[groups put in sentences they wrote that go with this group]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2254624" y="4002741"/>
            <a:ext cx="4114800" cy="2819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[put in 3</a:t>
            </a:r>
            <a:r>
              <a:rPr lang="en-US" sz="32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TS]</a:t>
            </a: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[groups put in sentences they wrote that go with this group]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7) Write the Conclusion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sentence: Suggestions for restatement of the thesis?</a:t>
            </a: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 sentence: Suggestions for extension of the argument? </a:t>
            </a: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3rd sentence: Suggestions for contextualization?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DBQ Essay Rubric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-33527" y="457200"/>
            <a:ext cx="9177527" cy="640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360"/>
              </a:spcBef>
            </a:pPr>
            <a:r>
              <a:rPr lang="en-US" sz="1800" b="1" dirty="0"/>
              <a:t>Contextualization- 1 point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Response must </a:t>
            </a:r>
            <a:r>
              <a:rPr lang="en-US" sz="1400" u="sng" dirty="0"/>
              <a:t>relate</a:t>
            </a:r>
            <a:r>
              <a:rPr lang="en-US" sz="1400" dirty="0"/>
              <a:t> the topic of the prompt to broader historical events, developments, or processes that occur before, during, or continue after the time frame of the question.</a:t>
            </a:r>
            <a:endParaRPr lang="en-US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Thesis- 1 point</a:t>
            </a:r>
          </a:p>
          <a:p>
            <a:pPr lvl="1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Responds to the prompt with a historically defensible thesis/claim that establishes a line of reasoning. It may not simply restate or rephrase the prompt. 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Evidence- 3 points</a:t>
            </a:r>
          </a:p>
          <a:p>
            <a:pPr lvl="1" indent="-342900">
              <a:spcBef>
                <a:spcPts val="360"/>
              </a:spcBef>
              <a:buFont typeface="Arial"/>
              <a:buChar char="•"/>
            </a:pPr>
            <a:r>
              <a:rPr lang="en-US" sz="1400" b="1" dirty="0"/>
              <a:t>Evidence from the Documents: 2 points</a:t>
            </a:r>
          </a:p>
          <a:p>
            <a:pPr lvl="2" indent="-342900">
              <a:spcBef>
                <a:spcPts val="360"/>
              </a:spcBef>
            </a:pPr>
            <a:r>
              <a:rPr lang="en-US" sz="1200" dirty="0"/>
              <a:t>1 point: Uses the content from at least three documents to address the topic of the prompt</a:t>
            </a:r>
          </a:p>
          <a:p>
            <a:pPr lvl="2" indent="-342900">
              <a:spcBef>
                <a:spcPts val="360"/>
              </a:spcBef>
            </a:pPr>
            <a:r>
              <a:rPr lang="en-US" sz="1200" dirty="0"/>
              <a:t>2 points: Supports an argument in response to the prompt using at least six documents</a:t>
            </a:r>
          </a:p>
          <a:p>
            <a:pPr lvl="1" indent="-34290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Evidence beyond the documents: 1 point</a:t>
            </a:r>
          </a:p>
          <a:p>
            <a:pPr lvl="2" indent="-34290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Uses at least one additional piece of specific historical evidence (beyond that found in the documents) relevant to an argument about the prompt.</a:t>
            </a:r>
            <a:endParaRPr lang="en-US"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and Reasoning: 2 points</a:t>
            </a:r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Sourcing: 1 point</a:t>
            </a:r>
          </a:p>
          <a:p>
            <a:pPr lvl="2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For at least three documents, explains how or why the document’s </a:t>
            </a:r>
            <a:r>
              <a:rPr lang="en-US" sz="1200" dirty="0" err="1"/>
              <a:t>POV</a:t>
            </a:r>
            <a:r>
              <a:rPr lang="en-US" sz="1200" dirty="0"/>
              <a:t>, purpose, historical situation, and/or audience is relevant to an argument.</a:t>
            </a:r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dirty="0"/>
              <a:t>Complex Analysis: 1 point</a:t>
            </a:r>
          </a:p>
          <a:p>
            <a:pPr lvl="2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Demonstrates a complex understanding of the historical development that is the focus of the prompt, using evidence to corroborate, qualify, or modify an argument that addresses the question.</a:t>
            </a:r>
          </a:p>
          <a:p>
            <a:pPr lvl="2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To earn the 2nd point, the response must demonstrate a complex understanding. This can be accomplished in a variety of ways:</a:t>
            </a:r>
          </a:p>
          <a:p>
            <a:pPr lvl="2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Explaining nuance of an issue by analyzing multiple variables</a:t>
            </a:r>
          </a:p>
          <a:p>
            <a:pPr lvl="2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Explaining both similarity &amp; difference, or both continuity &amp; change, or multiple causes, or both cause &amp; effect</a:t>
            </a:r>
          </a:p>
          <a:p>
            <a:pPr lvl="2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Explaining relevant and insightful connections within and across time periods</a:t>
            </a:r>
          </a:p>
          <a:p>
            <a:pPr lvl="2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Confirming validity of an argument by corroborating multiple perspectives across themes</a:t>
            </a:r>
          </a:p>
          <a:p>
            <a:pPr lvl="2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Qualifying or modifying an argument by considering diverse or alternative views or evidence</a:t>
            </a:r>
          </a:p>
          <a:p>
            <a:pPr lvl="2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endParaRPr lang="en-US" sz="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9144"/>
            <a:ext cx="8229600" cy="7528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DBQ Essay Outline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Paragraph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Char char="–"/>
            </a:pPr>
            <a:r>
              <a:rPr lang="en-US" sz="2170" dirty="0"/>
              <a:t>Contextualization- situate your argument in a boarder historical context </a:t>
            </a:r>
            <a:endParaRPr lang="en-US" sz="217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Char char="–"/>
            </a:pPr>
            <a:r>
              <a:rPr lang="en-US" sz="21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THESIS- specifically answer ALL PARTS of the question with a historically defensible claim that includes a line of reasoning</a:t>
            </a:r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8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Body Paragraphs (at least 2-3)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Char char="–"/>
            </a:pPr>
            <a:r>
              <a:rPr lang="en-US" sz="21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sentence linking to your thesis describing contradiction, corroboration, and/or qualification of evidence (documents)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Char char="–"/>
            </a:pPr>
            <a:r>
              <a:rPr lang="en-US" sz="21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Following sentences use documents, source at least 3 docs, and provide one piece of outside evidence all in support of proving your argument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None/>
            </a:pPr>
            <a:endParaRPr sz="248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Concluding Paragraph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Char char="–"/>
            </a:pPr>
            <a:r>
              <a:rPr lang="en-US" sz="21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sentence: Restate the thesis (DON’T REPEAT, RESTATE)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Char char="–"/>
            </a:pPr>
            <a:r>
              <a:rPr lang="en-US" sz="21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 sentence: Extend the argument (what was the significance of these events in a wider context?)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SzPct val="98636"/>
              <a:buFont typeface="Arial"/>
              <a:buChar char="–"/>
            </a:pPr>
            <a:r>
              <a:rPr lang="en-US" sz="21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3rd sentence: Link to similar historical issue/development (in earlier or later period), explain how it linked- SYNTHESIS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Practice!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follow these steps to work through our DBQ.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 the prompt – ATQ!!!!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analyze, and “group” the documents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the thesis/introduction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the body paragraphs – prove your thesis/argument!</a:t>
            </a:r>
          </a:p>
          <a:p>
            <a:pPr marL="514350" marR="0" lvl="0" indent="-51435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the conclusion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1) Analyze the Prompt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8381999" cy="4830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Evaluate the extent to which the responses to the European Scramble for Africa differed amongst Africans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What is the question asking you to do?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2) Read, analyze/source and “group” the documents  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your table read and analyze the documents.</a:t>
            </a:r>
          </a:p>
          <a:p>
            <a:pPr lvl="1" indent="-342900">
              <a:lnSpc>
                <a:spcPct val="80000"/>
              </a:lnSpc>
              <a:spcBef>
                <a:spcPts val="592"/>
              </a:spcBef>
              <a:buSzPct val="98666"/>
              <a:buFont typeface="Arial"/>
              <a:buChar char="•"/>
            </a:pPr>
            <a:r>
              <a:rPr lang="en-US" sz="25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group you need to decide how the document discusses </a:t>
            </a:r>
            <a:r>
              <a:rPr lang="en-US" sz="2560" dirty="0"/>
              <a:t>the differences in the African responses to European imperialism.</a:t>
            </a:r>
          </a:p>
          <a:p>
            <a:pPr lvl="1" indent="-342900">
              <a:lnSpc>
                <a:spcPct val="80000"/>
              </a:lnSpc>
              <a:spcBef>
                <a:spcPts val="592"/>
              </a:spcBef>
              <a:buSzPct val="98666"/>
              <a:buFont typeface="Arial"/>
              <a:buChar char="•"/>
            </a:pPr>
            <a:r>
              <a:rPr lang="en-US" sz="25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also need to source the document: identify and explain how the author’s point of view or purpose, intended audience, and/or the doc’s historical context influences the interpretation or meaning of the document in its relevance in proving its connection to the cause or response.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Sourcing the Documents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Sourcing the Documents: </a:t>
            </a:r>
            <a:r>
              <a:rPr lang="en-US" dirty="0"/>
              <a:t>In the DBQ Essay you will be required to “source” the documents. Sourcing the documents </a:t>
            </a:r>
            <a:r>
              <a:rPr lang="en-US" b="1" dirty="0"/>
              <a:t>explains the significance</a:t>
            </a:r>
            <a:r>
              <a:rPr lang="en-US" dirty="0"/>
              <a:t> of the author’s point of view, author’s purpose, historical context, and/or audience for </a:t>
            </a:r>
            <a:r>
              <a:rPr lang="en-US" b="1" u="sng" dirty="0"/>
              <a:t>at least </a:t>
            </a:r>
            <a:r>
              <a:rPr lang="en-US" b="1" dirty="0"/>
              <a:t>THREE</a:t>
            </a:r>
            <a:r>
              <a:rPr lang="en-US" dirty="0"/>
              <a:t> documents.</a:t>
            </a:r>
          </a:p>
          <a:p>
            <a:pPr marL="203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0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</p:spPr>
        <p:txBody>
          <a:bodyPr/>
          <a:lstStyle/>
          <a:p>
            <a:r>
              <a:rPr lang="en-US" dirty="0"/>
              <a:t>Sourcing the Documents makes you HAPPY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b="1" dirty="0"/>
              <a:t>H= Historical Situation</a:t>
            </a:r>
            <a:r>
              <a:rPr lang="en-US" dirty="0"/>
              <a:t>: How do contemporaneous developments (not described in the document) shape or inform the content of the document? Use context to situate the document.</a:t>
            </a:r>
            <a:endParaRPr lang="en-US" sz="4000" dirty="0"/>
          </a:p>
          <a:p>
            <a:r>
              <a:rPr lang="en-US" b="1" dirty="0"/>
              <a:t>A= Audience</a:t>
            </a:r>
            <a:r>
              <a:rPr lang="en-US" dirty="0"/>
              <a:t>: Who is the document intended for?</a:t>
            </a:r>
            <a:endParaRPr lang="en-US" sz="4000" dirty="0"/>
          </a:p>
          <a:p>
            <a:r>
              <a:rPr lang="en-US" b="1" dirty="0"/>
              <a:t>P= Purpose</a:t>
            </a:r>
            <a:r>
              <a:rPr lang="en-US" dirty="0"/>
              <a:t>: Why is the author writing this? How is the audience supposed to feel?</a:t>
            </a:r>
            <a:endParaRPr lang="en-US" sz="4000" dirty="0"/>
          </a:p>
          <a:p>
            <a:r>
              <a:rPr lang="en-US" b="1" dirty="0"/>
              <a:t>P= POV: </a:t>
            </a:r>
            <a:r>
              <a:rPr lang="en-US" dirty="0"/>
              <a:t>on the next slide</a:t>
            </a:r>
          </a:p>
          <a:p>
            <a:r>
              <a:rPr lang="en-US" b="1" dirty="0"/>
              <a:t>Y= </a:t>
            </a:r>
            <a:r>
              <a:rPr lang="en-US" b="1" dirty="0" err="1"/>
              <a:t>Wh</a:t>
            </a:r>
            <a:r>
              <a:rPr lang="en-US" b="1" dirty="0"/>
              <a:t>(Y): </a:t>
            </a:r>
            <a:r>
              <a:rPr lang="en-US" dirty="0"/>
              <a:t>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2963304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1435</Words>
  <Application>Microsoft Macintosh PowerPoint</Application>
  <PresentationFormat>On-screen Show (4:3)</PresentationFormat>
  <Paragraphs>135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Scramble for Africa</vt:lpstr>
      <vt:lpstr>DBQ Essay</vt:lpstr>
      <vt:lpstr>DBQ Essay Rubric</vt:lpstr>
      <vt:lpstr>DBQ Essay Outline</vt:lpstr>
      <vt:lpstr>Let’s Practice!</vt:lpstr>
      <vt:lpstr>Step 1) Analyze the Prompt</vt:lpstr>
      <vt:lpstr>Step 2) Read, analyze/source and “group” the documents  </vt:lpstr>
      <vt:lpstr>Sourcing the Documents</vt:lpstr>
      <vt:lpstr>Sourcing the Documents makes you HAPPY</vt:lpstr>
      <vt:lpstr>Sourcing the Documents</vt:lpstr>
      <vt:lpstr>Document 1</vt:lpstr>
      <vt:lpstr>Document 2</vt:lpstr>
      <vt:lpstr>Document 3</vt:lpstr>
      <vt:lpstr>Document 4</vt:lpstr>
      <vt:lpstr>Document 5</vt:lpstr>
      <vt:lpstr>Document 6</vt:lpstr>
      <vt:lpstr>Document 7</vt:lpstr>
      <vt:lpstr>Step 3) Share-Out</vt:lpstr>
      <vt:lpstr>Step 4) Write the Thesis/Introduction</vt:lpstr>
      <vt:lpstr>Contextualization</vt:lpstr>
      <vt:lpstr>Thesis and Argument Development</vt:lpstr>
      <vt:lpstr>Step 5) Write the Body Paragraphs</vt:lpstr>
      <vt:lpstr>Step 5) Write the Body Paragraphs</vt:lpstr>
      <vt:lpstr>Evidence Beyond the Documents</vt:lpstr>
      <vt:lpstr>Step 6) Share-Out: Let’s put them together!</vt:lpstr>
      <vt:lpstr>Step 7) Write the Conclusion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Creation of a  Global Trading Network</dc:title>
  <dc:creator>Fry, Kerri</dc:creator>
  <cp:lastModifiedBy>Nikole Brasch</cp:lastModifiedBy>
  <cp:revision>52</cp:revision>
  <dcterms:modified xsi:type="dcterms:W3CDTF">2019-03-06T16:38:36Z</dcterms:modified>
</cp:coreProperties>
</file>